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github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Algoritmos de compresión de imágenes para evaluar la salud animal del ganado en el contexto de la ganadería  de Precisión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 rot="10800000" flipH="1">
            <a:off x="2829600" y="206772"/>
            <a:ext cx="919620" cy="2958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02" name="Google Shape;202;p2"/>
          <p:cNvSpPr/>
          <p:nvPr/>
        </p:nvSpPr>
        <p:spPr>
          <a:xfrm>
            <a:off x="32800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Jeronimo Osorio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Jorge Alfredo Villareal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1912680" y="513648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Ponga una foto sonriente y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 nombre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1528050" y="4869381"/>
            <a:ext cx="774144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3" name="Google Shape;213;p2"/>
          <p:cNvSpPr/>
          <p:nvPr/>
        </p:nvSpPr>
        <p:spPr>
          <a:xfrm>
            <a:off x="5025600" y="511740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Ponga una foto sonriente y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 nombre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640979" y="4850271"/>
            <a:ext cx="774144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5" name="Google Shape;215;p2"/>
          <p:cNvSpPr/>
          <p:nvPr/>
        </p:nvSpPr>
        <p:spPr>
          <a:xfrm>
            <a:off x="9692640" y="85572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http://github.com/yourUserName/proyecto/.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7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el URL donde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 proyecto se encuentra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6996626" y="6335156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24" name="Google Shape;224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a caricatura de un hombre con una camisa azul&#10;&#10;Descripción generada automáticamente con confianza media">
            <a:extLst>
              <a:ext uri="{FF2B5EF4-FFF2-40B4-BE49-F238E27FC236}">
                <a16:creationId xmlns:a16="http://schemas.microsoft.com/office/drawing/2014/main" id="{35003FD9-6A21-4933-B45F-02652C40A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84" y="1866474"/>
            <a:ext cx="2267891" cy="2267891"/>
          </a:xfrm>
          <a:prstGeom prst="rect">
            <a:avLst/>
          </a:prstGeom>
        </p:spPr>
      </p:pic>
      <p:pic>
        <p:nvPicPr>
          <p:cNvPr id="4" name="Imagen 3" descr="Cara de un hombre con sombrero&#10;&#10;Descripción generada automáticamente">
            <a:extLst>
              <a:ext uri="{FF2B5EF4-FFF2-40B4-BE49-F238E27FC236}">
                <a16:creationId xmlns:a16="http://schemas.microsoft.com/office/drawing/2014/main" id="{59CECC44-ED4B-4133-AAAB-F780C62FE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885" y="1757160"/>
            <a:ext cx="2402700" cy="240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10800000" flipH="1">
            <a:off x="41918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2" name="Google Shape;232;p6"/>
          <p:cNvSpPr/>
          <p:nvPr/>
        </p:nvSpPr>
        <p:spPr>
          <a:xfrm>
            <a:off x="5185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necesite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cambiar </a:t>
            </a:r>
            <a:r>
              <a:rPr lang="en-US" i="1">
                <a:solidFill>
                  <a:schemeClr val="accent2"/>
                </a:solidFill>
              </a:rPr>
              <a:t>nada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dd317ae2b_0_271"/>
          <p:cNvSpPr/>
          <p:nvPr/>
        </p:nvSpPr>
        <p:spPr>
          <a:xfrm rot="10800000" flipH="1">
            <a:off x="3887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Interpolaci</a:t>
            </a:r>
            <a:r>
              <a:rPr lang="es-CO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ó</a:t>
            </a:r>
            <a:r>
              <a:rPr lang="es-CO" sz="2200" b="1" dirty="0" err="1">
                <a:solidFill>
                  <a:srgbClr val="001E33"/>
                </a:solidFill>
              </a:rPr>
              <a:t>n</a:t>
            </a:r>
            <a:r>
              <a:rPr lang="es-CO" sz="2200" b="1" dirty="0">
                <a:solidFill>
                  <a:srgbClr val="001E33"/>
                </a:solidFill>
              </a:rPr>
              <a:t> de </a:t>
            </a:r>
            <a:r>
              <a:rPr lang="es-CO" sz="2200" b="1" dirty="0" err="1">
                <a:solidFill>
                  <a:srgbClr val="001E33"/>
                </a:solidFill>
              </a:rPr>
              <a:t>Nearest</a:t>
            </a:r>
            <a:r>
              <a:rPr lang="es-CO" sz="2200" b="1" dirty="0">
                <a:solidFill>
                  <a:srgbClr val="001E33"/>
                </a:solidFill>
              </a:rPr>
              <a:t> </a:t>
            </a:r>
            <a:r>
              <a:rPr lang="es-CO" sz="2200" b="1" dirty="0" err="1">
                <a:solidFill>
                  <a:srgbClr val="001E33"/>
                </a:solidFill>
              </a:rPr>
              <a:t>Neighbor</a:t>
            </a:r>
            <a:r>
              <a:rPr lang="es-CO" sz="2200" b="1" dirty="0">
                <a:solidFill>
                  <a:srgbClr val="001E33"/>
                </a:solidFill>
              </a:rPr>
              <a:t>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el nombre de su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algoritmos de compresión aquí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dd317ae2b_0_271"/>
          <p:cNvSpPr/>
          <p:nvPr/>
        </p:nvSpPr>
        <p:spPr>
          <a:xfrm>
            <a:off x="3880450" y="4946974"/>
            <a:ext cx="1027782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16" name="Google Shape;316;gadd317ae2b_0_27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958" y="100070"/>
            <a:ext cx="12196080" cy="692602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"/>
          <p:cNvSpPr/>
          <p:nvPr/>
        </p:nvSpPr>
        <p:spPr>
          <a:xfrm>
            <a:off x="9813641" y="806685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diapositiva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segundo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entregable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811C798A-2E1A-4095-9B49-C9C616FF2506}"/>
                  </a:ext>
                </a:extLst>
              </p:cNvPr>
              <p:cNvSpPr txBox="1"/>
              <p:nvPr/>
            </p:nvSpPr>
            <p:spPr>
              <a:xfrm>
                <a:off x="-793080" y="1083240"/>
                <a:ext cx="6489576" cy="1850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6,8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7,8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8,6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8,7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8,8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811C798A-2E1A-4095-9B49-C9C616FF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3080" y="1083240"/>
                <a:ext cx="6489576" cy="1850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5" name="Google Shape;325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7915081" y="6162187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color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rojo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diapositivas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22543DAF-E62E-47F8-9F8F-9EE83837EB8A}"/>
              </a:ext>
            </a:extLst>
          </p:cNvPr>
          <p:cNvSpPr/>
          <p:nvPr/>
        </p:nvSpPr>
        <p:spPr>
          <a:xfrm>
            <a:off x="4219751" y="3202594"/>
            <a:ext cx="301841" cy="731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6E9F1B9C-F4F4-4262-A4EC-641CAE7837BC}"/>
                  </a:ext>
                </a:extLst>
              </p:cNvPr>
              <p:cNvSpPr txBox="1"/>
              <p:nvPr/>
            </p:nvSpPr>
            <p:spPr>
              <a:xfrm>
                <a:off x="6273362" y="4114041"/>
                <a:ext cx="6889686" cy="1850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6E9F1B9C-F4F4-4262-A4EC-641CAE783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62" y="4114041"/>
                <a:ext cx="6889686" cy="1850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5B78550-14B0-4EC9-9EC8-AD173299CF7C}"/>
                  </a:ext>
                </a:extLst>
              </p:cNvPr>
              <p:cNvSpPr txBox="1"/>
              <p:nvPr/>
            </p:nvSpPr>
            <p:spPr>
              <a:xfrm>
                <a:off x="5343018" y="1588062"/>
                <a:ext cx="7011908" cy="955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1,7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2,7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5,5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3,7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7,7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5B78550-14B0-4EC9-9EC8-AD173299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18" y="1588062"/>
                <a:ext cx="7011908" cy="955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brir corchete 11">
            <a:extLst>
              <a:ext uri="{FF2B5EF4-FFF2-40B4-BE49-F238E27FC236}">
                <a16:creationId xmlns:a16="http://schemas.microsoft.com/office/drawing/2014/main" id="{E3BB814B-AC46-4C79-8BDF-5A818CA2972F}"/>
              </a:ext>
            </a:extLst>
          </p:cNvPr>
          <p:cNvSpPr/>
          <p:nvPr/>
        </p:nvSpPr>
        <p:spPr>
          <a:xfrm>
            <a:off x="265325" y="1044729"/>
            <a:ext cx="105867" cy="188856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Abrir corchete 35">
            <a:extLst>
              <a:ext uri="{FF2B5EF4-FFF2-40B4-BE49-F238E27FC236}">
                <a16:creationId xmlns:a16="http://schemas.microsoft.com/office/drawing/2014/main" id="{4562F3B3-AA2B-47C5-B531-EA7720656D30}"/>
              </a:ext>
            </a:extLst>
          </p:cNvPr>
          <p:cNvSpPr/>
          <p:nvPr/>
        </p:nvSpPr>
        <p:spPr>
          <a:xfrm>
            <a:off x="7538693" y="4128006"/>
            <a:ext cx="105867" cy="188856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Abrir corchete 36">
            <a:extLst>
              <a:ext uri="{FF2B5EF4-FFF2-40B4-BE49-F238E27FC236}">
                <a16:creationId xmlns:a16="http://schemas.microsoft.com/office/drawing/2014/main" id="{5DFF914F-4519-4E69-B064-12760B36D6CC}"/>
              </a:ext>
            </a:extLst>
          </p:cNvPr>
          <p:cNvSpPr/>
          <p:nvPr/>
        </p:nvSpPr>
        <p:spPr>
          <a:xfrm>
            <a:off x="7775844" y="1588062"/>
            <a:ext cx="127713" cy="970941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errar corchete 12">
            <a:extLst>
              <a:ext uri="{FF2B5EF4-FFF2-40B4-BE49-F238E27FC236}">
                <a16:creationId xmlns:a16="http://schemas.microsoft.com/office/drawing/2014/main" id="{17FD7C50-B7AD-4237-A37D-7F59828AA50F}"/>
              </a:ext>
            </a:extLst>
          </p:cNvPr>
          <p:cNvSpPr/>
          <p:nvPr/>
        </p:nvSpPr>
        <p:spPr>
          <a:xfrm>
            <a:off x="4657602" y="1036317"/>
            <a:ext cx="45719" cy="188856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Cerrar corchete 38">
            <a:extLst>
              <a:ext uri="{FF2B5EF4-FFF2-40B4-BE49-F238E27FC236}">
                <a16:creationId xmlns:a16="http://schemas.microsoft.com/office/drawing/2014/main" id="{DB491CD6-F69E-4ED4-950A-257F24EDE5F3}"/>
              </a:ext>
            </a:extLst>
          </p:cNvPr>
          <p:cNvSpPr/>
          <p:nvPr/>
        </p:nvSpPr>
        <p:spPr>
          <a:xfrm>
            <a:off x="11873742" y="4107286"/>
            <a:ext cx="105866" cy="190928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errar corchete 39">
            <a:extLst>
              <a:ext uri="{FF2B5EF4-FFF2-40B4-BE49-F238E27FC236}">
                <a16:creationId xmlns:a16="http://schemas.microsoft.com/office/drawing/2014/main" id="{01161252-99FC-4DA8-A078-ABECB6F88344}"/>
              </a:ext>
            </a:extLst>
          </p:cNvPr>
          <p:cNvSpPr/>
          <p:nvPr/>
        </p:nvSpPr>
        <p:spPr>
          <a:xfrm>
            <a:off x="9813641" y="1588062"/>
            <a:ext cx="108224" cy="97094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01AA5A8E-F11F-438F-BBB2-A4BAAB32ECA7}"/>
                  </a:ext>
                </a:extLst>
              </p:cNvPr>
              <p:cNvSpPr txBox="1"/>
              <p:nvPr/>
            </p:nvSpPr>
            <p:spPr>
              <a:xfrm>
                <a:off x="265325" y="3061312"/>
                <a:ext cx="7025488" cy="100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 divide su posición entre la razón de cambio.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s-MX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 este caso </a:t>
                </a:r>
                <a:r>
                  <a:rPr lang="es-MX" sz="14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es 2.</a:t>
                </a:r>
                <a:endParaRPr lang="es-MX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CO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/ 2</a:t>
                </a:r>
              </a:p>
            </p:txBody>
          </p:sp>
        </mc:Choice>
        <mc:Fallback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01AA5A8E-F11F-438F-BBB2-A4BAAB32E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25" y="3061312"/>
                <a:ext cx="7025488" cy="1003544"/>
              </a:xfrm>
              <a:prstGeom prst="rect">
                <a:avLst/>
              </a:prstGeom>
              <a:blipFill>
                <a:blip r:embed="rId7"/>
                <a:stretch>
                  <a:fillRect l="-260" t="-606" b="-42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8E51A35-21C2-45C7-AC48-9A53A810BEDD}"/>
                  </a:ext>
                </a:extLst>
              </p:cNvPr>
              <p:cNvSpPr txBox="1"/>
              <p:nvPr/>
            </p:nvSpPr>
            <p:spPr>
              <a:xfrm>
                <a:off x="5483587" y="3765696"/>
                <a:ext cx="7025488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 redondea </a:t>
                </a:r>
                <a14:m>
                  <m:oMath xmlns:m="http://schemas.openxmlformats.org/officeDocument/2006/math"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s-CO" sz="1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MX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cuando necesario</a:t>
                </a:r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8E51A35-21C2-45C7-AC48-9A53A810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587" y="3765696"/>
                <a:ext cx="7025488" cy="325089"/>
              </a:xfrm>
              <a:prstGeom prst="rect">
                <a:avLst/>
              </a:prstGeom>
              <a:blipFill>
                <a:blip r:embed="rId8"/>
                <a:stretch>
                  <a:fillRect l="-260" t="-1887" b="-1509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A32134DD-32A1-49DF-80E4-45CA4F6A92A3}"/>
                  </a:ext>
                </a:extLst>
              </p:cNvPr>
              <p:cNvSpPr txBox="1"/>
              <p:nvPr/>
            </p:nvSpPr>
            <p:spPr>
              <a:xfrm>
                <a:off x="-708519" y="4136115"/>
                <a:ext cx="7980630" cy="1850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>
                                    <a:latin typeface="Cambria Math" panose="02040503050406030204" pitchFamily="18" charset="0"/>
                                  </a:rPr>
                                  <m:t>0.5,0.5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0.5,4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1.5,4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2.5,4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3.5,4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4,0.5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4,1.5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4,2.5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4,3.5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A32134DD-32A1-49DF-80E4-45CA4F6A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519" y="4136115"/>
                <a:ext cx="7980630" cy="1850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brir corchete 47">
            <a:extLst>
              <a:ext uri="{FF2B5EF4-FFF2-40B4-BE49-F238E27FC236}">
                <a16:creationId xmlns:a16="http://schemas.microsoft.com/office/drawing/2014/main" id="{A6D2F185-AC4A-42BD-B8F6-2B27021B2075}"/>
              </a:ext>
            </a:extLst>
          </p:cNvPr>
          <p:cNvSpPr/>
          <p:nvPr/>
        </p:nvSpPr>
        <p:spPr>
          <a:xfrm>
            <a:off x="265325" y="4112859"/>
            <a:ext cx="105867" cy="188856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Cerrar corchete 48">
            <a:extLst>
              <a:ext uri="{FF2B5EF4-FFF2-40B4-BE49-F238E27FC236}">
                <a16:creationId xmlns:a16="http://schemas.microsoft.com/office/drawing/2014/main" id="{122CB1BF-92EF-433F-9112-BDFF76D10B1E}"/>
              </a:ext>
            </a:extLst>
          </p:cNvPr>
          <p:cNvSpPr/>
          <p:nvPr/>
        </p:nvSpPr>
        <p:spPr>
          <a:xfrm>
            <a:off x="6277574" y="4112859"/>
            <a:ext cx="45719" cy="188856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Flecha: hacia abajo 50">
            <a:extLst>
              <a:ext uri="{FF2B5EF4-FFF2-40B4-BE49-F238E27FC236}">
                <a16:creationId xmlns:a16="http://schemas.microsoft.com/office/drawing/2014/main" id="{E64112DF-BE86-4EBF-86FD-945C2202D437}"/>
              </a:ext>
            </a:extLst>
          </p:cNvPr>
          <p:cNvSpPr/>
          <p:nvPr/>
        </p:nvSpPr>
        <p:spPr>
          <a:xfrm rot="16200000">
            <a:off x="6806711" y="4731819"/>
            <a:ext cx="301841" cy="7319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Flecha: hacia abajo 51">
            <a:extLst>
              <a:ext uri="{FF2B5EF4-FFF2-40B4-BE49-F238E27FC236}">
                <a16:creationId xmlns:a16="http://schemas.microsoft.com/office/drawing/2014/main" id="{0A6D83F0-114B-44CD-89E7-E6C039DDCA15}"/>
              </a:ext>
            </a:extLst>
          </p:cNvPr>
          <p:cNvSpPr/>
          <p:nvPr/>
        </p:nvSpPr>
        <p:spPr>
          <a:xfrm rot="10800000">
            <a:off x="8785597" y="2835434"/>
            <a:ext cx="301841" cy="804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B40DD8AA-531C-4352-A104-18C0C9629D4C}"/>
              </a:ext>
            </a:extLst>
          </p:cNvPr>
          <p:cNvSpPr txBox="1"/>
          <p:nvPr/>
        </p:nvSpPr>
        <p:spPr>
          <a:xfrm>
            <a:off x="9087437" y="2954578"/>
            <a:ext cx="3089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Se reducen las posiciones de igual valor</a:t>
            </a:r>
            <a:endParaRPr lang="es-CO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dd317ae2b_0_11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dd317ae2b_0_11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8" name="Google Shape;348;gadd317ae2b_0_11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27200" y="1537375"/>
            <a:ext cx="6679651" cy="40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 están pixelad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como los mí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dd317ae2b_0_11"/>
          <p:cNvSpPr/>
          <p:nvPr/>
        </p:nvSpPr>
        <p:spPr>
          <a:xfrm rot="10800000" flipH="1">
            <a:off x="6695075" y="179580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d317ae2b_0_11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1059</Words>
  <Application>Microsoft Office PowerPoint</Application>
  <PresentationFormat>Panorámica</PresentationFormat>
  <Paragraphs>160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R_2</cp:lastModifiedBy>
  <cp:revision>5</cp:revision>
  <dcterms:created xsi:type="dcterms:W3CDTF">2020-06-26T14:36:07Z</dcterms:created>
  <dcterms:modified xsi:type="dcterms:W3CDTF">2021-10-11T00:18:03Z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